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76" d="100"/>
          <a:sy n="76" d="100"/>
        </p:scale>
        <p:origin x="2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BFD4B-A2B1-F5F3-FEAE-7205D9543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3DB451-7CA3-0BD1-22CD-C565A0B28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CE377-A996-4FA9-B16F-5E267F867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FF377-92DD-D8EF-F8F3-0C82C54B6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8A201-F178-149E-28DC-019F9EC72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949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DB363-9A3B-00CE-E7CE-509F3F05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211C0D-9DB4-FD6A-EF31-0F461D5E8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F7140-7968-82FF-CD1F-07463E907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4B8AC-427E-6CD1-015F-AF5EA0DE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D2871-F06D-8ADF-2B42-56C3C960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6467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C657D-97DB-4D1D-4C9C-4464BD6593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5ACD0-3992-C3E9-65BE-B8578027A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138B4-E908-3E7C-8CE4-8C28504FB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D256F-22C8-6A83-146C-0F6B9D6F3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15B81-FBC7-1BCB-5892-8AD9AECC9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823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08211-87C6-5D2A-3A58-08FD4A5C1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7A911-45E3-BAF3-79C9-C71B9B6BB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992A8-FBB3-EE05-79DA-AD7877F84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1A7F9-5585-F230-0197-C4B8A1D27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751C9-4DEA-6B96-7742-149D6AC8C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9825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7C911-D6C0-B104-7F10-7E892D82E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D8865-BA84-7BA1-7BA7-3061570A5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614B6-CBEB-2B9C-4579-C16F7EFF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95FA4-44E9-0036-A9FA-41654FC15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1B762-A832-8B65-A1A4-0B0DAF8E9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70770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1919C-4C2E-A2C9-60B1-CB5E95719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0630A-A517-1938-4CD2-84C9C0CD19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975008-ECFC-7BC7-D302-42466ACD1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AAE44-E14C-F12B-BCE1-FC8F90311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B6B338-8E88-1633-628E-B74E2E55A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58CB9-4C74-ABAB-62E9-C1D663DCB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5712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C47C1-0875-6E2C-E75C-8D8984783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EF333-1015-9A4C-623C-2C4F73990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77CD3-08E3-15E2-F0C1-D6B78415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FA6586-783F-5675-199B-31C454C856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0E2AFA-2464-85D7-32D5-F62A2FDE77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DD67CC-4A2E-63A9-388E-43BBA608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65457B-49C6-0BF8-429B-5A0AE4238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3521AF-5F1A-A5C7-02C2-E1996F6A6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8634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3F0AE-015A-461E-F3F3-4CCB5A773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5AED03-4AFC-83D8-DF2F-353925749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E28FFF-AAD3-D2E1-1ED8-7D83DBC0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BEFBFA-32DC-1870-412B-B843DC25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53368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D32E0B-D9F8-9418-E43B-0374A0BF5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808077-3DF8-B3EA-9235-9D8706E5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F03111-5293-D0F5-5411-3CB0D6D4D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6569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633E-5232-9BA4-A6D7-45ED3196B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209BF-A2F0-6B18-FCFD-92FD3DB66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15A963-7E94-821D-5702-2CA68DE31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E5035F-893F-8FB9-D330-84A8883F2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9DE041-8BE6-E952-7D6D-1553076FD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559273-C687-E611-A433-C7F5B4CC0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7438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DB1A6-E368-82F9-ACFA-66CA67AA8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F26861-3302-C94C-805B-A1ACD7EE5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A34D0-DB28-EE48-3FF9-EBD80E824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DE5930-8FEC-3B8D-1D6C-8456416D4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69FD7-AE59-1C99-AC5E-07F592CD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55FF0-5BA2-0363-1D50-8D5D75549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5772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DF8C86-B8AD-2983-8ED3-F18F83247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33F22-1D37-1034-B6E3-4194F617E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9A4DA-82E5-0F6A-D1FE-3D47B5335A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97FF1F-FF64-4187-B54E-2FAA15155637}" type="datetimeFigureOut">
              <a:rPr lang="LID4096" smtClean="0"/>
              <a:t>02/16/2025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B0068-5AF1-81F6-D8C2-BA861278E4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2A0A0-8045-BD01-ABB2-A0767D15E1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49612B-DCF1-4DB2-8245-13E9242C9AD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1972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1CD21F4-E3D7-4FB1-5A62-3CFD6380DD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/>
              <a:t>حصيلة عمل الرئاسة الموريتانية للاتحاد الإفريقي في الفترة من 17 فبراير2024 إلى 15 فبراير2025</a:t>
            </a:r>
            <a:endParaRPr lang="LID4096" b="1" dirty="0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522AD9B3-5C90-C5C5-45F9-E9C1DA5E6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8444" y="4339244"/>
            <a:ext cx="9144000" cy="1837112"/>
          </a:xfrm>
        </p:spPr>
        <p:txBody>
          <a:bodyPr>
            <a:normAutofit/>
          </a:bodyPr>
          <a:lstStyle/>
          <a:p>
            <a:r>
              <a:rPr lang="ar-SA" sz="4800" b="1" dirty="0"/>
              <a:t>تقديم الدكتور </a:t>
            </a:r>
          </a:p>
          <a:p>
            <a:r>
              <a:rPr lang="ar-SA" sz="4800" b="1" dirty="0"/>
              <a:t>عدنان السالم الشيباني </a:t>
            </a:r>
            <a:endParaRPr lang="LID4096" sz="4800" b="1" dirty="0"/>
          </a:p>
        </p:txBody>
      </p:sp>
    </p:spTree>
    <p:extLst>
      <p:ext uri="{BB962C8B-B14F-4D97-AF65-F5344CB8AC3E}">
        <p14:creationId xmlns:p14="http://schemas.microsoft.com/office/powerpoint/2010/main" val="3649600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B67AA-7605-7210-39C5-7E1018139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التغير المناخي </a:t>
            </a:r>
            <a:endParaRPr lang="LID4096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53751-3BFA-D740-5D18-5554FE65F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4000" b="1" dirty="0"/>
              <a:t>الأهداف :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الحد من آثار التغير المناخي الضارة بالبيئة 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الحد من آثار الانبعاثات الكربونية المؤدية للاحتباس الحراري 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القضاء على الجفاف والتصحر وتعزيز الغطاء النباتي بذل الجهود من أجل تحول بيئي متوازن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حث الدول الصناعية المتسببة في الانبعاثات الضارة بالبيئة من أجل تمويل مشاريع تخفف من آثار هذه الانبعاثات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تكثيف الجهود لتعزيز القدرة على التكيف والصمود أمام هذه المناخية  </a:t>
            </a:r>
          </a:p>
          <a:p>
            <a:pPr marL="0" indent="0" algn="r">
              <a:buNone/>
            </a:pPr>
            <a:r>
              <a:rPr lang="ar-SA" sz="4000" b="1" dirty="0"/>
              <a:t>النتائج:</a:t>
            </a:r>
          </a:p>
          <a:p>
            <a:pPr marL="0" indent="0" algn="r">
              <a:buNone/>
            </a:pPr>
            <a:r>
              <a:rPr lang="ar-SA" sz="3100" b="1" dirty="0"/>
              <a:t>ــ المشاركة في قمة المناخ كوب { 29} في أذربيجان </a:t>
            </a:r>
            <a:r>
              <a:rPr lang="ar-SA" sz="3100" b="1" dirty="0" err="1"/>
              <a:t>نفمبر</a:t>
            </a:r>
            <a:r>
              <a:rPr lang="ar-SA" sz="3100" b="1" dirty="0"/>
              <a:t> 2024 وتوصيل صوت إفريقيا ورؤيتها حول الموضوع </a:t>
            </a:r>
          </a:p>
          <a:p>
            <a:pPr marL="0" indent="0" algn="r">
              <a:buNone/>
            </a:pP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397917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F1D76-15DD-5B95-90F7-2C17CBBF1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التنمية المستدامة</a:t>
            </a:r>
            <a:br>
              <a:rPr lang="ar-SA" b="1" dirty="0"/>
            </a:br>
            <a:r>
              <a:rPr lang="ar-SA" b="1" dirty="0"/>
              <a:t> </a:t>
            </a:r>
            <a:endParaRPr lang="LID4096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CD611-8ADA-F564-9AAB-10C03CA3B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b="1" dirty="0"/>
              <a:t>الأهداف: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تحقيق تنمية مستدامة متوازنة تماشيا مع أجندة التنمية للاتحاد الإفريقي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حسن استغلال الموارد الطبيعية المتاحة بطريقة آمنة </a:t>
            </a:r>
            <a:r>
              <a:rPr lang="ar-SA" sz="2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ومعقلنة</a:t>
            </a:r>
            <a:r>
              <a:rPr lang="ar-SA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ومستدامة 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تحسين الظروف المعيشية للسكان والتقليل من نسب الفقر </a:t>
            </a:r>
          </a:p>
          <a:p>
            <a:pPr marL="0" indent="0" algn="r">
              <a:buNone/>
            </a:pPr>
            <a:r>
              <a:rPr lang="ar-SA" b="1" dirty="0"/>
              <a:t>النتائج </a:t>
            </a:r>
          </a:p>
          <a:p>
            <a:pPr marL="0" indent="0" algn="r">
              <a:buNone/>
            </a:pPr>
            <a:r>
              <a:rPr lang="ar-SA" b="1" dirty="0"/>
              <a:t>المشاركة بفعالية في المنتديات العالمية حول التنمية المستدامة ومن الأمثلة على ذلك</a:t>
            </a:r>
          </a:p>
          <a:p>
            <a:pPr marL="0" indent="0" algn="r">
              <a:buNone/>
            </a:pPr>
            <a:r>
              <a:rPr lang="ar-SA" b="1" dirty="0"/>
              <a:t>ــ قمة المستقبل في نيويورك سبتمبر 2024</a:t>
            </a:r>
          </a:p>
          <a:p>
            <a:pPr marL="0" indent="0" algn="r">
              <a:buNone/>
            </a:pPr>
            <a:r>
              <a:rPr lang="ar-SA" b="1" dirty="0"/>
              <a:t>قمة الاستدامة هامبورج ألمانيا أكتوبر 2024</a:t>
            </a:r>
          </a:p>
          <a:p>
            <a:pPr marL="0" indent="0" algn="r">
              <a:buNone/>
            </a:pPr>
            <a:endParaRPr lang="ar-SA" b="1" dirty="0"/>
          </a:p>
          <a:p>
            <a:pPr marL="0" indent="0" algn="r">
              <a:buNone/>
            </a:pPr>
            <a:endParaRPr lang="LID4096" b="1" dirty="0"/>
          </a:p>
        </p:txBody>
      </p:sp>
    </p:spTree>
    <p:extLst>
      <p:ext uri="{BB962C8B-B14F-4D97-AF65-F5344CB8AC3E}">
        <p14:creationId xmlns:p14="http://schemas.microsoft.com/office/powerpoint/2010/main" val="4123138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A3FD-C2A2-FDC0-1131-8ADD1FD74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الزراعة </a:t>
            </a:r>
            <a:endParaRPr lang="LID4096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EBF7F-0E35-8B84-2A55-DC8038850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b="1" dirty="0"/>
              <a:t>الأهداف :</a:t>
            </a:r>
          </a:p>
          <a:p>
            <a:pPr marL="0" indent="0" algn="r">
              <a:buNone/>
            </a:pPr>
            <a:r>
              <a:rPr lang="ar-SA" dirty="0"/>
              <a:t>ــ تحقيق السيادة الغذائية والاكتفاء الذاتي في مجال الغذاء</a:t>
            </a:r>
          </a:p>
          <a:p>
            <a:pPr marL="0" indent="0" algn="r">
              <a:buNone/>
            </a:pPr>
            <a:r>
              <a:rPr lang="ar-SA" dirty="0"/>
              <a:t>ــ بناء أنظمة </a:t>
            </a:r>
            <a:r>
              <a:rPr lang="ar-SA" dirty="0" err="1"/>
              <a:t>رزاعية</a:t>
            </a:r>
            <a:r>
              <a:rPr lang="ar-SA" dirty="0"/>
              <a:t> غذائية مرنة</a:t>
            </a:r>
          </a:p>
          <a:p>
            <a:pPr marL="0" indent="0" algn="r">
              <a:buNone/>
            </a:pPr>
            <a:r>
              <a:rPr lang="ar-SA" dirty="0"/>
              <a:t>ــ إطلاق خطة عمل التنمية الزراعية في إفريقيا في الفترة من 2026 ــ 2035. </a:t>
            </a:r>
          </a:p>
          <a:p>
            <a:pPr marL="0" indent="0" algn="r">
              <a:buNone/>
            </a:pPr>
            <a:r>
              <a:rPr lang="ar-SA" dirty="0"/>
              <a:t>لتحقيق هذه الأهداف نظمت قمتين طارئتين حول الزراعة </a:t>
            </a:r>
          </a:p>
          <a:p>
            <a:pPr marL="0" indent="0" algn="r">
              <a:buNone/>
            </a:pPr>
            <a:r>
              <a:rPr lang="ar-SA" dirty="0"/>
              <a:t>ــ قمة نيروبي حول التربة والأسمدة مايو 2024</a:t>
            </a:r>
          </a:p>
          <a:p>
            <a:pPr marL="0" indent="0" algn="r">
              <a:buNone/>
            </a:pPr>
            <a:r>
              <a:rPr lang="ar-SA" dirty="0"/>
              <a:t>ــ قمة كمبالا حول الأنظمة الزراعية المرنة في إفريقيا يناير 2025  </a:t>
            </a:r>
          </a:p>
          <a:p>
            <a:pPr marL="0" indent="0" algn="r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26920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2FFAF-042A-AACE-7FB7-83B2A98C6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الإصلاح المؤسسي للاتحاد الإفريقي</a:t>
            </a:r>
            <a:endParaRPr lang="LID4096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E50F7-9421-5D21-9683-5688709F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ar-SA" b="1" dirty="0"/>
              <a:t>الأهداف:</a:t>
            </a:r>
          </a:p>
          <a:p>
            <a:pPr marL="0" indent="0" algn="r">
              <a:buNone/>
            </a:pPr>
            <a:r>
              <a:rPr lang="ar-SA" sz="2400" b="1" dirty="0"/>
              <a:t>ــ تحقيق إصلاح مؤسسي يستجيب للتحديات المتسارعة </a:t>
            </a:r>
          </a:p>
          <a:p>
            <a:pPr marL="0" indent="0" algn="r">
              <a:buNone/>
            </a:pPr>
            <a:r>
              <a:rPr lang="ar-SA" sz="2400" b="1" dirty="0"/>
              <a:t>ــ تطبيق مبدأ التناوب والتمثل الجغرافي </a:t>
            </a:r>
            <a:r>
              <a:rPr lang="ar-SA" sz="2400" b="1" dirty="0" err="1"/>
              <a:t>والجنساني</a:t>
            </a:r>
            <a:r>
              <a:rPr lang="ar-SA" sz="2400" b="1" dirty="0"/>
              <a:t> العادل </a:t>
            </a:r>
          </a:p>
          <a:p>
            <a:pPr marL="0" indent="0" algn="r">
              <a:buNone/>
            </a:pPr>
            <a:r>
              <a:rPr lang="ar-SA" sz="2400" b="1" dirty="0"/>
              <a:t>ــ تكريس مبدأ الشفافية في تسيير مؤسسات الاتحاد الإفريقي </a:t>
            </a:r>
          </a:p>
          <a:p>
            <a:pPr marL="0" indent="0" algn="r">
              <a:buNone/>
            </a:pPr>
            <a:r>
              <a:rPr lang="ar-SA" sz="2400" b="1" dirty="0"/>
              <a:t>ــ اعتماد الكفاءة في انتقاء موظفي الاتحاد الإفريقي </a:t>
            </a:r>
          </a:p>
          <a:p>
            <a:pPr marL="0" indent="0" algn="r">
              <a:buNone/>
            </a:pPr>
            <a:r>
              <a:rPr lang="ar-SA" sz="2400" b="1" dirty="0"/>
              <a:t>ــ تجديد هياكل الاتحاد الإفريقي تماشيا مع الإصلاح المؤسسي </a:t>
            </a:r>
          </a:p>
          <a:p>
            <a:pPr marL="0" indent="0" algn="r">
              <a:buNone/>
            </a:pPr>
            <a:r>
              <a:rPr lang="ar-SA" sz="2400" b="1" dirty="0"/>
              <a:t>لتحقيق هذه الأهداف تم:</a:t>
            </a:r>
          </a:p>
          <a:p>
            <a:pPr marL="0" indent="0" algn="r">
              <a:buNone/>
            </a:pPr>
            <a:r>
              <a:rPr lang="ar-SA" sz="2400" b="1" dirty="0"/>
              <a:t>ــ عقد دورتين </a:t>
            </a:r>
            <a:r>
              <a:rPr lang="ar-SA" sz="2400" b="1" dirty="0" err="1"/>
              <a:t>استثنائتين</a:t>
            </a:r>
            <a:r>
              <a:rPr lang="ar-SA" sz="2400" b="1" dirty="0"/>
              <a:t> للمجلس التنفيذي حول هذه القضية </a:t>
            </a:r>
          </a:p>
          <a:p>
            <a:pPr marL="0" indent="0" algn="r">
              <a:buNone/>
            </a:pPr>
            <a:r>
              <a:rPr lang="ar-SA" sz="2400" b="1" dirty="0"/>
              <a:t>الأولى في شهر مارس 2024 والثانية في شهر </a:t>
            </a:r>
            <a:r>
              <a:rPr lang="ar-SA" sz="2400" b="1" dirty="0" err="1"/>
              <a:t>نفمبر</a:t>
            </a:r>
            <a:r>
              <a:rPr lang="ar-SA" sz="2400" b="1" dirty="0"/>
              <a:t> 2024 </a:t>
            </a:r>
          </a:p>
          <a:p>
            <a:pPr marL="0" indent="0" algn="r">
              <a:buNone/>
            </a:pPr>
            <a:r>
              <a:rPr lang="ar-SA" sz="2400" b="1" dirty="0"/>
              <a:t>ــ تم تنظيم انتخابات لتجديد مفوضي الاتحاد الإفريقي </a:t>
            </a:r>
          </a:p>
          <a:p>
            <a:pPr marL="0" indent="0" algn="r">
              <a:buNone/>
            </a:pPr>
            <a:r>
              <a:rPr lang="ar-SA" sz="2400" b="1" dirty="0"/>
              <a:t>ــ تم تنظيم انتخابات رئيس مفوضية الاتحاد الإفريقي ونائبته </a:t>
            </a:r>
            <a:endParaRPr lang="LID4096" sz="2400" b="1" dirty="0"/>
          </a:p>
        </p:txBody>
      </p:sp>
    </p:spTree>
    <p:extLst>
      <p:ext uri="{BB962C8B-B14F-4D97-AF65-F5344CB8AC3E}">
        <p14:creationId xmlns:p14="http://schemas.microsoft.com/office/powerpoint/2010/main" val="853095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BFE6D-E8D6-D8B0-1170-9157169E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الخلاصة </a:t>
            </a:r>
            <a:endParaRPr lang="LID4096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AC76D-7195-8463-8380-227D87028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b="1" dirty="0"/>
              <a:t>التنظيم والمشاركة في 16 قمة</a:t>
            </a:r>
          </a:p>
          <a:p>
            <a:pPr marL="0" indent="0" algn="r">
              <a:buNone/>
            </a:pPr>
            <a:r>
              <a:rPr lang="ar-SA" b="1" dirty="0"/>
              <a:t> </a:t>
            </a:r>
          </a:p>
          <a:p>
            <a:pPr marL="0" indent="0" algn="r">
              <a:buNone/>
            </a:pPr>
            <a:r>
              <a:rPr lang="ar-SA" dirty="0"/>
              <a:t> </a:t>
            </a:r>
            <a:r>
              <a:rPr lang="ar-SA" b="1" dirty="0"/>
              <a:t>09 قمم عالمية</a:t>
            </a:r>
          </a:p>
          <a:p>
            <a:pPr marL="0" indent="0" algn="r">
              <a:buNone/>
            </a:pPr>
            <a:endParaRPr lang="ar-SA" b="1" dirty="0"/>
          </a:p>
          <a:p>
            <a:pPr marL="0" indent="0" algn="r">
              <a:buNone/>
            </a:pPr>
            <a:r>
              <a:rPr lang="ar-SA" b="1" dirty="0"/>
              <a:t>07 قمم إفريقية </a:t>
            </a:r>
          </a:p>
        </p:txBody>
      </p:sp>
    </p:spTree>
    <p:extLst>
      <p:ext uri="{BB962C8B-B14F-4D97-AF65-F5344CB8AC3E}">
        <p14:creationId xmlns:p14="http://schemas.microsoft.com/office/powerpoint/2010/main" val="2453532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EEB1-759A-9776-0169-01A80F120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القمم العالمية </a:t>
            </a:r>
            <a:br>
              <a:rPr lang="ar-SA" dirty="0"/>
            </a:b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AB4C6-437F-F5F0-E178-C69613869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ar-SA" b="1" dirty="0"/>
              <a:t>القمم العالمية  </a:t>
            </a:r>
          </a:p>
          <a:p>
            <a:pPr marL="0" indent="0" algn="r">
              <a:buNone/>
            </a:pPr>
            <a:r>
              <a:rPr lang="ar-SA" b="1" dirty="0"/>
              <a:t>1ــ قمة مجموعة السبع في </a:t>
            </a:r>
            <a:r>
              <a:rPr lang="ar-SA" b="1" dirty="0" err="1"/>
              <a:t>إطاليا</a:t>
            </a:r>
            <a:r>
              <a:rPr lang="ar-SA" b="1" dirty="0"/>
              <a:t> يونيو 2024</a:t>
            </a:r>
          </a:p>
          <a:p>
            <a:pPr marL="0" indent="0" algn="r">
              <a:buNone/>
            </a:pPr>
            <a:r>
              <a:rPr lang="ar-SA" b="1" dirty="0"/>
              <a:t>2 ــ قمة الشراكة بين كوريتا الجنوبية وإفريقيا يونيو 2024</a:t>
            </a:r>
          </a:p>
          <a:p>
            <a:pPr marL="0" indent="0" algn="r">
              <a:buNone/>
            </a:pPr>
            <a:r>
              <a:rPr lang="ar-SA" b="1" dirty="0"/>
              <a:t>3 ــ قمة منتدى التعاون الإفريقي الصيني سبتمبر 2024 </a:t>
            </a:r>
          </a:p>
          <a:p>
            <a:pPr marL="0" indent="0" algn="r">
              <a:buNone/>
            </a:pPr>
            <a:r>
              <a:rPr lang="ar-SA" b="1" dirty="0"/>
              <a:t>4 ــ قمة المستقبل في نيويورك سبتمبر 2024</a:t>
            </a:r>
          </a:p>
          <a:p>
            <a:pPr marL="0" indent="0" algn="r">
              <a:buNone/>
            </a:pPr>
            <a:r>
              <a:rPr lang="ar-SA" b="1" dirty="0"/>
              <a:t>5 ــ قمة </a:t>
            </a:r>
            <a:r>
              <a:rPr lang="ar-SA" b="1" dirty="0" err="1"/>
              <a:t>الفرانكفونية</a:t>
            </a:r>
            <a:r>
              <a:rPr lang="ar-SA" b="1" dirty="0"/>
              <a:t> أكتوبر 2024 </a:t>
            </a:r>
          </a:p>
          <a:p>
            <a:pPr marL="0" indent="0" algn="r">
              <a:buNone/>
            </a:pPr>
            <a:r>
              <a:rPr lang="ar-SA" b="1" dirty="0"/>
              <a:t>6 ــ قمة الاستدامة هامبورج ألمانيا أكتوبر 2024</a:t>
            </a:r>
          </a:p>
          <a:p>
            <a:pPr marL="0" indent="0" algn="r">
              <a:buNone/>
            </a:pPr>
            <a:r>
              <a:rPr lang="ar-SA" b="1" dirty="0"/>
              <a:t>7 ــ قمة مجموعة </a:t>
            </a:r>
            <a:r>
              <a:rPr lang="ar-SA" b="1" dirty="0" err="1"/>
              <a:t>البريكس</a:t>
            </a:r>
            <a:r>
              <a:rPr lang="ar-SA" b="1" dirty="0"/>
              <a:t> روسيا أكتوبر 2024</a:t>
            </a:r>
          </a:p>
          <a:p>
            <a:pPr marL="0" indent="0" algn="r">
              <a:buNone/>
            </a:pPr>
            <a:r>
              <a:rPr lang="ar-SA" b="1" dirty="0"/>
              <a:t>8 ــ قمة مجموعة الـ 20 في البرازيل </a:t>
            </a:r>
            <a:r>
              <a:rPr lang="ar-SA" b="1" dirty="0" err="1"/>
              <a:t>نفمبر</a:t>
            </a:r>
            <a:r>
              <a:rPr lang="ar-SA" b="1" dirty="0"/>
              <a:t> 2024 </a:t>
            </a:r>
          </a:p>
          <a:p>
            <a:pPr marL="0" indent="0" algn="r">
              <a:buNone/>
            </a:pPr>
            <a:r>
              <a:rPr lang="ar-SA" b="1" dirty="0"/>
              <a:t>9 ــ قمة المناخ كوب 29 أذربيجان </a:t>
            </a:r>
            <a:r>
              <a:rPr lang="ar-SA" b="1" dirty="0" err="1"/>
              <a:t>نفمبر</a:t>
            </a:r>
            <a:r>
              <a:rPr lang="ar-SA" b="1" dirty="0"/>
              <a:t> 2024</a:t>
            </a:r>
            <a:endParaRPr lang="LID4096" b="1" dirty="0"/>
          </a:p>
          <a:p>
            <a:pPr marL="0" indent="0" algn="r">
              <a:buNone/>
            </a:pP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400277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F4AFC-7493-60DA-4A3C-F440765E7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القمم الإفريقية 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38B09-F214-FF9D-D733-3ED5B1EBD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b="1" dirty="0"/>
              <a:t>1 ــ قمة نيروبي لدعم المؤسسة الدولية للتنمية ابريل 2024</a:t>
            </a:r>
          </a:p>
          <a:p>
            <a:pPr marL="0" indent="0" algn="r">
              <a:buNone/>
            </a:pPr>
            <a:r>
              <a:rPr lang="ar-SA" b="1" dirty="0"/>
              <a:t>2 ــ قمة نيروبي حول الزراعة في إفريقيا  مايو 2024 </a:t>
            </a:r>
          </a:p>
          <a:p>
            <a:pPr marL="0" indent="0" algn="r">
              <a:buNone/>
            </a:pPr>
            <a:r>
              <a:rPr lang="ar-SA" b="1" dirty="0"/>
              <a:t>3 ــ القمة التشاورية نصف السنوية أكرا غانا يوليو 2024 </a:t>
            </a:r>
          </a:p>
          <a:p>
            <a:pPr marL="0" indent="0" algn="r">
              <a:buNone/>
            </a:pPr>
            <a:r>
              <a:rPr lang="ar-SA" b="1" dirty="0"/>
              <a:t>4 ــ القمة الاقتصادية الإفريقية أبيدجان أكتوبر 2024 </a:t>
            </a:r>
          </a:p>
          <a:p>
            <a:pPr marL="0" indent="0" algn="r">
              <a:buNone/>
            </a:pPr>
            <a:r>
              <a:rPr lang="ar-SA" b="1" dirty="0"/>
              <a:t>5 ــ قمة </a:t>
            </a:r>
            <a:r>
              <a:rPr lang="ar-SA" b="1" dirty="0" err="1"/>
              <a:t>انواكشوط</a:t>
            </a:r>
            <a:r>
              <a:rPr lang="ar-SA" b="1" dirty="0"/>
              <a:t> حول التعليم في إفريقيا </a:t>
            </a:r>
            <a:r>
              <a:rPr lang="ar-SA" b="1" dirty="0" err="1"/>
              <a:t>دجمبر</a:t>
            </a:r>
            <a:r>
              <a:rPr lang="ar-SA" b="1" dirty="0"/>
              <a:t> 2024 </a:t>
            </a:r>
          </a:p>
          <a:p>
            <a:pPr marL="0" indent="0" algn="r">
              <a:buNone/>
            </a:pPr>
            <a:r>
              <a:rPr lang="ar-SA" b="1" dirty="0"/>
              <a:t>6 ــ قمة كمبالا حول الزراعة في إفريقيا يناير 2025 </a:t>
            </a:r>
          </a:p>
          <a:p>
            <a:pPr marL="0" indent="0" algn="r">
              <a:buNone/>
            </a:pPr>
            <a:r>
              <a:rPr lang="ar-SA" b="1" dirty="0"/>
              <a:t>7 ــ قمة دار السلام حول الطاقة في إفريقيا يناير 2025 </a:t>
            </a:r>
          </a:p>
        </p:txBody>
      </p:sp>
    </p:spTree>
    <p:extLst>
      <p:ext uri="{BB962C8B-B14F-4D97-AF65-F5344CB8AC3E}">
        <p14:creationId xmlns:p14="http://schemas.microsoft.com/office/powerpoint/2010/main" val="1619932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8B8672-2E56-F7B8-0203-9F66A30864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b="1" dirty="0"/>
              <a:t>أشكركم</a:t>
            </a:r>
            <a:endParaRPr lang="LID4096" b="1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5236B9F-43C7-2B93-6521-AE2F017BCC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96920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DD0D9-2F06-A727-A334-1982DE30C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الظرفية والسياق العام للرئاسة الموريتانية</a:t>
            </a:r>
            <a:endParaRPr lang="LID4096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84936-F0F7-D9F4-2A86-84D22419E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sz="3600" b="1" dirty="0"/>
              <a:t>ظروف عالمية وإقليمية معقدة </a:t>
            </a:r>
          </a:p>
          <a:p>
            <a:pPr marL="0" indent="0" algn="r">
              <a:buNone/>
            </a:pPr>
            <a:r>
              <a:rPr lang="ar-SA" sz="3600" b="1" dirty="0"/>
              <a:t>تصاعد الأزمات </a:t>
            </a:r>
            <a:r>
              <a:rPr lang="ar-SA" sz="3600" b="1" dirty="0" err="1"/>
              <a:t>الأزمات</a:t>
            </a:r>
            <a:r>
              <a:rPr lang="ar-SA" sz="3600" b="1" dirty="0"/>
              <a:t> المتنوعة قاريا وعالميا </a:t>
            </a:r>
          </a:p>
          <a:p>
            <a:pPr marL="0" indent="0" algn="r">
              <a:buNone/>
            </a:pPr>
            <a:r>
              <a:rPr lang="ar-SA" sz="3600" b="1" dirty="0"/>
              <a:t>صادف اعتماد الخطة العشرية الثانية لأجندة 2063   </a:t>
            </a:r>
          </a:p>
          <a:p>
            <a:pPr marL="0" indent="0" algn="r">
              <a:buNone/>
            </a:pPr>
            <a:r>
              <a:rPr lang="ar-SA" sz="3600" b="1" dirty="0"/>
              <a:t>طبعها الانسجام والتناغم بين مؤسسات العمل الإفريقي المشترك </a:t>
            </a:r>
          </a:p>
          <a:p>
            <a:pPr marL="0" indent="0" algn="r">
              <a:buNone/>
            </a:pP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54897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8D3A60E-5BC9-EC7A-6F33-2BC5F57D9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الإطار المرجعي </a:t>
            </a:r>
            <a:endParaRPr lang="LID4096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6479C70-5BE7-AAE8-29D8-A5F95F6C5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b="1" dirty="0"/>
              <a:t>ــ</a:t>
            </a:r>
            <a:r>
              <a:rPr lang="ar-SA" dirty="0"/>
              <a:t> </a:t>
            </a:r>
            <a:r>
              <a:rPr lang="ar-SA" b="1" dirty="0"/>
              <a:t>أجندة التنمية 2063 </a:t>
            </a:r>
          </a:p>
          <a:p>
            <a:pPr marL="0" indent="0" algn="r">
              <a:buNone/>
            </a:pPr>
            <a:r>
              <a:rPr lang="ar-SA" b="1" dirty="0"/>
              <a:t>ــ خطابات فخامة رئيس الجمهورية أمام الدورة الــ 37 للاتحاد الإفريقي 17 فبراير 2024</a:t>
            </a:r>
          </a:p>
          <a:p>
            <a:pPr marL="0" indent="0" algn="r">
              <a:buNone/>
            </a:pPr>
            <a:r>
              <a:rPr lang="ar-SA" b="1" dirty="0"/>
              <a:t>ــ خطاب فخامة رئيس الجمهورية أمام الجمعية العامة للأمم المتحدة 23 سبتمبر 2024 </a:t>
            </a:r>
          </a:p>
          <a:p>
            <a:pPr marL="0" indent="0" algn="r">
              <a:buNone/>
            </a:pPr>
            <a:r>
              <a:rPr lang="ar-SA" b="1" dirty="0"/>
              <a:t>ــ خطابات رئيس الجمهورية أمام بعض القمم التي شارك فيها ممثلا لإفريقيا </a:t>
            </a:r>
          </a:p>
          <a:p>
            <a:pPr marL="0" indent="0" algn="r">
              <a:buNone/>
            </a:pPr>
            <a:r>
              <a:rPr lang="ar-SA" b="1" dirty="0"/>
              <a:t>ــ خطاب فخامة رئيس الجمهورية أمام القمة الإفريقية الــ 38 بتاريخ 15 فبراير 2025</a:t>
            </a:r>
          </a:p>
          <a:p>
            <a:pPr marL="0" indent="0" algn="r">
              <a:buNone/>
            </a:pP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394429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CB57D-3846-6143-51A7-8CB9826D4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الأولويات ومجالات العمل </a:t>
            </a:r>
            <a:endParaRPr lang="LID4096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6E3A7-E35A-09D9-43CF-322AC8589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202" y="1803633"/>
            <a:ext cx="10515600" cy="6274965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ar-SA" sz="3200" b="1" dirty="0"/>
              <a:t>1 ــ السلم والأمن </a:t>
            </a:r>
          </a:p>
          <a:p>
            <a:pPr marL="0" indent="0" algn="r">
              <a:buNone/>
            </a:pPr>
            <a:r>
              <a:rPr lang="ar-SA" sz="3200" b="1" dirty="0"/>
              <a:t>2ــ تعزيز حضور إفريقيا في المحافل الدولية </a:t>
            </a:r>
          </a:p>
          <a:p>
            <a:pPr marL="0" indent="0" algn="r">
              <a:buNone/>
            </a:pPr>
            <a:r>
              <a:rPr lang="ar-SA" sz="3200" b="1" dirty="0"/>
              <a:t>3 ــ تطوير الشراكات الاقتصادية </a:t>
            </a:r>
          </a:p>
          <a:p>
            <a:pPr marL="0" indent="0" algn="r">
              <a:buNone/>
            </a:pPr>
            <a:r>
              <a:rPr lang="ar-SA" sz="3200" b="1" dirty="0"/>
              <a:t>4 ــ التعليم </a:t>
            </a:r>
          </a:p>
          <a:p>
            <a:pPr marL="0" indent="0" algn="r">
              <a:buNone/>
            </a:pPr>
            <a:r>
              <a:rPr lang="ar-SA" sz="3200" b="1" dirty="0"/>
              <a:t>5 ــ التحول </a:t>
            </a:r>
            <a:r>
              <a:rPr lang="ar-SA" sz="3200" b="1" dirty="0" err="1"/>
              <a:t>الطاقوي</a:t>
            </a:r>
            <a:endParaRPr lang="ar-SA" sz="3200" b="1" dirty="0"/>
          </a:p>
          <a:p>
            <a:pPr marL="0" indent="0" algn="r">
              <a:buNone/>
            </a:pPr>
            <a:r>
              <a:rPr lang="ar-SA" sz="3200" b="1" dirty="0"/>
              <a:t>6 ــ التغير المناخي </a:t>
            </a:r>
          </a:p>
          <a:p>
            <a:pPr marL="0" indent="0" algn="r">
              <a:buNone/>
            </a:pPr>
            <a:r>
              <a:rPr lang="ar-SA" sz="3200" b="1" dirty="0"/>
              <a:t>7 ــ التنمية المستدامة</a:t>
            </a:r>
          </a:p>
          <a:p>
            <a:pPr marL="0" indent="0" algn="r">
              <a:buNone/>
            </a:pPr>
            <a:r>
              <a:rPr lang="ar-SA" sz="3200" b="1" dirty="0"/>
              <a:t>8 ــ الزراعة </a:t>
            </a:r>
          </a:p>
          <a:p>
            <a:pPr marL="0" indent="0" algn="r">
              <a:buNone/>
            </a:pPr>
            <a:r>
              <a:rPr lang="ar-SA" sz="3200" b="1" dirty="0"/>
              <a:t>9 ــ الإصلاح المؤسسي للاتحاد الإفريقي</a:t>
            </a:r>
            <a:endParaRPr lang="LID4096" sz="3200" b="1" dirty="0"/>
          </a:p>
        </p:txBody>
      </p:sp>
    </p:spTree>
    <p:extLst>
      <p:ext uri="{BB962C8B-B14F-4D97-AF65-F5344CB8AC3E}">
        <p14:creationId xmlns:p14="http://schemas.microsoft.com/office/powerpoint/2010/main" val="308996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C01D7-B7DB-9846-672F-A13E23C91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800" b="1" dirty="0"/>
              <a:t>السلم والأمن </a:t>
            </a:r>
            <a:endParaRPr lang="LID4096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CCC93-B0C7-5C51-8CA8-E5B741D19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ar-SA" dirty="0"/>
              <a:t> </a:t>
            </a:r>
            <a:r>
              <a:rPr lang="ar-SA" sz="3200" b="1" dirty="0"/>
              <a:t>الأهداف: </a:t>
            </a:r>
          </a:p>
          <a:p>
            <a:pPr marL="0" indent="0" algn="r">
              <a:buNone/>
            </a:pPr>
            <a:r>
              <a:rPr lang="ar-SA" sz="3200" b="1" dirty="0"/>
              <a:t>جعل إفريقيا خالية من النزاعات المسلحة </a:t>
            </a:r>
          </a:p>
          <a:p>
            <a:pPr marL="0" indent="0" algn="r">
              <a:buNone/>
            </a:pPr>
            <a:r>
              <a:rPr lang="ar-SA" sz="3200" b="1" dirty="0"/>
              <a:t>حل الخلافات الإفريقية داخل البيت الإفريقي</a:t>
            </a:r>
          </a:p>
          <a:p>
            <a:pPr marL="0" indent="0" algn="r">
              <a:buNone/>
            </a:pPr>
            <a:r>
              <a:rPr lang="ar-SA" sz="3200" b="1" dirty="0"/>
              <a:t>حل النزاعات بالطرق السلمية </a:t>
            </a:r>
          </a:p>
          <a:p>
            <a:pPr marL="0" indent="0" algn="r">
              <a:buNone/>
            </a:pPr>
            <a:r>
              <a:rPr lang="ar-SA" sz="3200" b="1" dirty="0"/>
              <a:t>القضاء على بؤر التوتر داخل القارة </a:t>
            </a:r>
          </a:p>
          <a:p>
            <a:pPr marL="0" indent="0" algn="r">
              <a:buNone/>
            </a:pPr>
            <a:r>
              <a:rPr lang="ar-SA" sz="3600" b="1" dirty="0"/>
              <a:t>النتائج :</a:t>
            </a:r>
            <a:r>
              <a:rPr lang="ar-SA" sz="3600" dirty="0"/>
              <a:t> </a:t>
            </a:r>
            <a:endParaRPr lang="ar-SA" sz="3200" dirty="0"/>
          </a:p>
          <a:p>
            <a:pPr marL="0" indent="0" algn="r">
              <a:buNone/>
            </a:pPr>
            <a:r>
              <a:rPr lang="ar-SA" b="1" dirty="0"/>
              <a:t>بذلت جهود كبيرة في مجال السلم والأمن في إفريقيا نذكر منها على سبيل المثال </a:t>
            </a:r>
          </a:p>
          <a:p>
            <a:pPr marL="0" indent="0" algn="r">
              <a:buNone/>
            </a:pPr>
            <a:r>
              <a:rPr lang="ar-SA" b="1" dirty="0"/>
              <a:t>ــ الوساطة بين رواندا والكونغو الديمقراطية</a:t>
            </a:r>
          </a:p>
          <a:p>
            <a:pPr marL="0" indent="0" algn="r">
              <a:buNone/>
            </a:pPr>
            <a:r>
              <a:rPr lang="ar-SA" b="1" dirty="0"/>
              <a:t>ــ الوساطة في الملف الليبي </a:t>
            </a:r>
          </a:p>
          <a:p>
            <a:pPr marL="0" indent="0" algn="r">
              <a:buNone/>
            </a:pPr>
            <a:r>
              <a:rPr lang="ar-SA" b="1" dirty="0"/>
              <a:t>ــ الوساطة في الملف السوداني   </a:t>
            </a:r>
            <a:endParaRPr lang="LID4096" b="1" dirty="0"/>
          </a:p>
        </p:txBody>
      </p:sp>
    </p:spTree>
    <p:extLst>
      <p:ext uri="{BB962C8B-B14F-4D97-AF65-F5344CB8AC3E}">
        <p14:creationId xmlns:p14="http://schemas.microsoft.com/office/powerpoint/2010/main" val="3226710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D4BE8-EF2E-BD91-0B72-90ABCAEF6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حضور إفريقيا على الصعيد العالمي 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FC4D2-E241-247E-1B31-C5204BD6D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/>
              <a:t> </a:t>
            </a:r>
            <a:r>
              <a:rPr lang="ar-SA" sz="9000" b="1" dirty="0"/>
              <a:t>الأهداف</a:t>
            </a:r>
          </a:p>
          <a:p>
            <a:pPr marL="0" indent="0" algn="r">
              <a:buNone/>
            </a:pPr>
            <a:r>
              <a:rPr lang="ar-SA" sz="3800" b="1" dirty="0">
                <a:latin typeface="Calibri" panose="020F0502020204030204" pitchFamily="34" charset="0"/>
                <a:ea typeface="Calibri" panose="020F0502020204030204" pitchFamily="34" charset="0"/>
              </a:rPr>
              <a:t>ــ تعزيز حضور إفريقيا في المحافل الدولية والتفاعل بإيجابية مع القضايا العالمية</a:t>
            </a:r>
          </a:p>
          <a:p>
            <a:pPr marL="0" indent="0" algn="r">
              <a:buNone/>
            </a:pPr>
            <a:r>
              <a:rPr lang="ar-SA" sz="3800" b="1" dirty="0">
                <a:latin typeface="Calibri" panose="020F0502020204030204" pitchFamily="34" charset="0"/>
                <a:ea typeface="Calibri" panose="020F0502020204030204" pitchFamily="34" charset="0"/>
              </a:rPr>
              <a:t>ـــ </a:t>
            </a:r>
            <a:r>
              <a:rPr lang="ar-SA" sz="3800" b="1" dirty="0"/>
              <a:t>تمثيل إفريقيا في المحافل الدولية </a:t>
            </a:r>
            <a:endParaRPr lang="LID4096" sz="3800" b="1" dirty="0"/>
          </a:p>
          <a:p>
            <a:pPr marL="0" indent="0" algn="r">
              <a:buNone/>
            </a:pPr>
            <a:r>
              <a:rPr lang="ar-SA" sz="3800" b="1" dirty="0">
                <a:latin typeface="Calibri" panose="020F0502020204030204" pitchFamily="34" charset="0"/>
                <a:ea typeface="Calibri" panose="020F0502020204030204" pitchFamily="34" charset="0"/>
              </a:rPr>
              <a:t>ــ إصلاح منظومة الأمم المتحدة وخاصة مجلس الأمن الدولي بهدف منح مقاعد دائمة لإفريقيا داخل المجلس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0" indent="0" algn="r">
              <a:buNone/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</a:rPr>
              <a:t>الإنجازات :</a:t>
            </a:r>
          </a:p>
          <a:p>
            <a:pPr marL="0" indent="0" algn="r">
              <a:buNone/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</a:rPr>
              <a:t>ـــ </a:t>
            </a:r>
            <a:r>
              <a:rPr lang="ar-SA" sz="3400" b="1" dirty="0">
                <a:latin typeface="Calibri" panose="020F0502020204030204" pitchFamily="34" charset="0"/>
                <a:ea typeface="Calibri" panose="020F0502020204030204" pitchFamily="34" charset="0"/>
              </a:rPr>
              <a:t>المشاركة في قمة مجموعة الــ 7 في </a:t>
            </a:r>
            <a:r>
              <a:rPr lang="ar-SA" sz="3400" b="1" dirty="0" err="1">
                <a:latin typeface="Calibri" panose="020F0502020204030204" pitchFamily="34" charset="0"/>
                <a:ea typeface="Calibri" panose="020F0502020204030204" pitchFamily="34" charset="0"/>
              </a:rPr>
              <a:t>إطاليا</a:t>
            </a:r>
            <a:r>
              <a:rPr lang="ar-SA" sz="3400" b="1" dirty="0">
                <a:latin typeface="Calibri" panose="020F0502020204030204" pitchFamily="34" charset="0"/>
                <a:ea typeface="Calibri" panose="020F0502020204030204" pitchFamily="34" charset="0"/>
              </a:rPr>
              <a:t> يونيو 2024 </a:t>
            </a:r>
          </a:p>
          <a:p>
            <a:pPr marL="0" indent="0" algn="r">
              <a:buNone/>
            </a:pPr>
            <a:r>
              <a:rPr lang="ar-SA" sz="3400" b="1" dirty="0">
                <a:latin typeface="Calibri" panose="020F0502020204030204" pitchFamily="34" charset="0"/>
                <a:ea typeface="Calibri" panose="020F0502020204030204" pitchFamily="34" charset="0"/>
              </a:rPr>
              <a:t>ـــ المشاركة في قمة مجموعة الــ 20 في البرازيل </a:t>
            </a:r>
            <a:r>
              <a:rPr lang="ar-SA" sz="3400" b="1" dirty="0" err="1">
                <a:latin typeface="Calibri" panose="020F0502020204030204" pitchFamily="34" charset="0"/>
                <a:ea typeface="Calibri" panose="020F0502020204030204" pitchFamily="34" charset="0"/>
              </a:rPr>
              <a:t>نفمبر</a:t>
            </a:r>
            <a:r>
              <a:rPr lang="ar-SA" sz="3400" b="1" dirty="0">
                <a:latin typeface="Calibri" panose="020F0502020204030204" pitchFamily="34" charset="0"/>
                <a:ea typeface="Calibri" panose="020F0502020204030204" pitchFamily="34" charset="0"/>
              </a:rPr>
              <a:t> 2024 </a:t>
            </a:r>
          </a:p>
          <a:p>
            <a:pPr marL="0" indent="0" algn="r">
              <a:buNone/>
            </a:pPr>
            <a:r>
              <a:rPr lang="ar-SA" sz="3400" b="1" dirty="0">
                <a:latin typeface="Calibri" panose="020F0502020204030204" pitchFamily="34" charset="0"/>
                <a:ea typeface="Calibri" panose="020F0502020204030204" pitchFamily="34" charset="0"/>
              </a:rPr>
              <a:t>ـــ المشاركة في قمة </a:t>
            </a:r>
            <a:r>
              <a:rPr lang="ar-SA" sz="3400" b="1" dirty="0" err="1">
                <a:latin typeface="Calibri" panose="020F0502020204030204" pitchFamily="34" charset="0"/>
                <a:ea typeface="Calibri" panose="020F0502020204030204" pitchFamily="34" charset="0"/>
              </a:rPr>
              <a:t>البريكس</a:t>
            </a:r>
            <a:r>
              <a:rPr lang="ar-SA" sz="3400" b="1" dirty="0">
                <a:latin typeface="Calibri" panose="020F0502020204030204" pitchFamily="34" charset="0"/>
                <a:ea typeface="Calibri" panose="020F0502020204030204" pitchFamily="34" charset="0"/>
              </a:rPr>
              <a:t> روسيا  أكتوبر 2024</a:t>
            </a:r>
          </a:p>
          <a:p>
            <a:pPr marL="0" indent="0" algn="r">
              <a:buNone/>
            </a:pPr>
            <a:r>
              <a:rPr lang="ar-SA" sz="3400" b="1" dirty="0">
                <a:latin typeface="Calibri" panose="020F0502020204030204" pitchFamily="34" charset="0"/>
                <a:ea typeface="Calibri" panose="020F0502020204030204" pitchFamily="34" charset="0"/>
              </a:rPr>
              <a:t>ـــ المشاركة في قمة </a:t>
            </a:r>
            <a:r>
              <a:rPr lang="ar-SA" sz="3400" b="1" dirty="0" err="1">
                <a:latin typeface="Calibri" panose="020F0502020204030204" pitchFamily="34" charset="0"/>
                <a:ea typeface="Calibri" panose="020F0502020204030204" pitchFamily="34" charset="0"/>
              </a:rPr>
              <a:t>الفرانكفونية</a:t>
            </a:r>
            <a:r>
              <a:rPr lang="ar-SA" sz="3400" b="1" dirty="0">
                <a:latin typeface="Calibri" panose="020F0502020204030204" pitchFamily="34" charset="0"/>
                <a:ea typeface="Calibri" panose="020F0502020204030204" pitchFamily="34" charset="0"/>
              </a:rPr>
              <a:t> أكتوبر 2024</a:t>
            </a:r>
          </a:p>
          <a:p>
            <a:pPr marL="0" indent="0" algn="r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47757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9AAF2-AA5C-1A15-F5EF-195A89C8B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تطوير الشراكات الاقتصادية 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977C6-AFEE-47DB-391C-F0A8E6128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/>
              <a:t> </a:t>
            </a:r>
            <a:r>
              <a:rPr lang="ar-SA" sz="9600" b="1" dirty="0"/>
              <a:t>الأهداف : </a:t>
            </a:r>
          </a:p>
          <a:p>
            <a:pPr marL="0" indent="0" algn="r">
              <a:buNone/>
            </a:pPr>
            <a:r>
              <a:rPr lang="ar-SA" sz="9600" b="1" dirty="0"/>
              <a:t>ــ  </a:t>
            </a:r>
            <a:r>
              <a:rPr lang="ar-SA" sz="9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تفعيل الشراكات لتشمل مجالات جديدة وآفاقا واعدة وذلك بالبحث عن آليات وطرق بديلة</a:t>
            </a:r>
          </a:p>
          <a:p>
            <a:pPr marL="0" indent="0" algn="r">
              <a:buNone/>
            </a:pPr>
            <a:r>
              <a:rPr lang="ar-SA" sz="9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ـــ </a:t>
            </a:r>
            <a:r>
              <a:rPr lang="ar-SA" sz="9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اعتماد مبدأ الندية والمصالح المشتركة واحترام سيادة  لتحقيق أهداف هذه الشراكات </a:t>
            </a:r>
          </a:p>
          <a:p>
            <a:pPr marL="0" indent="0" algn="r">
              <a:buNone/>
            </a:pPr>
            <a:r>
              <a:rPr lang="ar-SA" sz="9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ـــ تنويع مصادر التمويل داخل إفريقيا </a:t>
            </a:r>
          </a:p>
          <a:p>
            <a:pPr marL="0" indent="0" algn="r">
              <a:buNone/>
            </a:pPr>
            <a:r>
              <a:rPr lang="ar-SA" sz="9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ـــ تشجيع الاستثمارات الأجنبية في إفريقيا </a:t>
            </a:r>
            <a:endParaRPr lang="ar-SA" sz="9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ar-SA" sz="9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النتائج :</a:t>
            </a:r>
          </a:p>
          <a:p>
            <a:pPr marL="0" indent="0" algn="r">
              <a:buNone/>
            </a:pPr>
            <a:r>
              <a:rPr lang="ar-SA" sz="9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المشاركة في قمة نيروبي يونيو 2024، لدعم دورة التمويل الـ 21 للمؤسسة الدولية للتنمية لحشد التمويل لإفريقيا </a:t>
            </a:r>
          </a:p>
          <a:p>
            <a:pPr marL="0" indent="0" algn="r">
              <a:buNone/>
            </a:pPr>
            <a:r>
              <a:rPr lang="ar-SA" sz="9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المشاركة في القمة الاقتصادية في أبيدجان أكتوبر 2024، واستطاعت جهود المناصرة تعبئة 100آمليار دولار لصالح التنمية في إفريقيا</a:t>
            </a:r>
          </a:p>
          <a:p>
            <a:pPr marL="0" indent="0" algn="r">
              <a:buNone/>
            </a:pPr>
            <a:r>
              <a:rPr lang="ar-SA" sz="9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 المشاركة في قمة إفريقيا ــ كوريا الجنوبية في سيول يونيو 2024 وتعبئة 14 مليار دولا لصالح التنمية في إفريقيا  </a:t>
            </a:r>
            <a:endParaRPr lang="ar-SA" sz="9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ar-SA" sz="9600" b="1" dirty="0"/>
              <a:t>ــ المشاركة في قمة منتدى التعاون الإفريقي ــ الصيني في </a:t>
            </a:r>
            <a:r>
              <a:rPr lang="ar-SA" sz="9600" b="1" dirty="0" err="1"/>
              <a:t>سبتنبر</a:t>
            </a:r>
            <a:r>
              <a:rPr lang="ar-SA" sz="9600" b="1" dirty="0"/>
              <a:t> 2024 ، وتعبئة 50 مليار دولار لصالح إفريقيا</a:t>
            </a:r>
          </a:p>
          <a:p>
            <a:pPr marL="0" indent="0" algn="r">
              <a:buNone/>
            </a:pPr>
            <a:r>
              <a:rPr lang="ar-SA" sz="9600" b="1" dirty="0"/>
              <a:t>ــ   </a:t>
            </a:r>
            <a:endParaRPr lang="LID4096" sz="9600" b="1" dirty="0"/>
          </a:p>
        </p:txBody>
      </p:sp>
    </p:spTree>
    <p:extLst>
      <p:ext uri="{BB962C8B-B14F-4D97-AF65-F5344CB8AC3E}">
        <p14:creationId xmlns:p14="http://schemas.microsoft.com/office/powerpoint/2010/main" val="429689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B0B40-7E0D-5F8A-59C3-DAFD8B655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</a:t>
            </a:r>
            <a:r>
              <a:rPr lang="ar-SA" b="1" dirty="0"/>
              <a:t>لتعليم </a:t>
            </a:r>
            <a:endParaRPr lang="LID4096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810AF-C5B7-218D-3FB6-56B779B53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3200" b="1" dirty="0"/>
              <a:t>الأهداف :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إحداث ثورة في المنظومة التعليمية الإفريقية 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مراجعة مناهج التعليم لتتلاءم مع متطلبات سوق العمل 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بناء أنظمة تعليمية مرنة لزيادة الوصول إلى التعليم الشامل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تطوير منظومة التكوين المهني والفني  </a:t>
            </a:r>
          </a:p>
          <a:p>
            <a:pPr marL="0" marR="0" lvl="0" indent="0" algn="just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النتائج :</a:t>
            </a:r>
          </a:p>
          <a:p>
            <a:pPr marL="0" marR="0" lvl="0" indent="0" algn="just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عقد مؤتم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 نواكشوط حول التعليم والشباب وقابلية التشغيل </a:t>
            </a:r>
            <a:r>
              <a:rPr lang="ar-SA" sz="2400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دجمبر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2024</a:t>
            </a:r>
            <a:endParaRPr lang="ar-S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ar-SA" sz="3200" b="1" dirty="0"/>
          </a:p>
          <a:p>
            <a:pPr marL="0" indent="0" algn="r">
              <a:buNone/>
            </a:pP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2281309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7909D-5B05-BAC8-B056-D9462E87D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التحول </a:t>
            </a:r>
            <a:r>
              <a:rPr lang="ar-SA" b="1" dirty="0" err="1"/>
              <a:t>الطاقوي</a:t>
            </a:r>
            <a:r>
              <a:rPr lang="ar-SA" b="1" dirty="0"/>
              <a:t> </a:t>
            </a:r>
            <a:endParaRPr lang="LID4096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36B6F-DFA6-FDD6-F054-25E52383C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dirty="0"/>
              <a:t> </a:t>
            </a:r>
            <a:r>
              <a:rPr lang="ar-SA" sz="3200" b="1" dirty="0"/>
              <a:t>الأهداف: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التحول إلى الطاقة النظيفة كالطاقة الشمسية والهوائية 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تطوير آليات الاعتماد على الهيدروجين الأخضر في القارة الإفريقية </a:t>
            </a:r>
          </a:p>
          <a:p>
            <a:pPr marL="342900" marR="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S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تسريع وتيرة التحول الصناعي في القارة الإفريقية</a:t>
            </a:r>
          </a:p>
          <a:p>
            <a:pPr marL="0" marR="0" lvl="0" indent="0" algn="just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النتائج</a:t>
            </a:r>
          </a:p>
          <a:p>
            <a:pPr marL="0" marR="0" lvl="0" indent="0" algn="just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 تنظيم القمة الإفريقية حول الطاقة في تانزانيا يناير 2025 </a:t>
            </a:r>
            <a:r>
              <a:rPr lang="ar-S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just" rtl="1">
              <a:lnSpc>
                <a:spcPct val="107000"/>
              </a:lnSpc>
              <a:spcAft>
                <a:spcPts val="800"/>
              </a:spcAft>
              <a:buNone/>
            </a:pPr>
            <a:endParaRPr lang="ar-S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89696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952</Words>
  <Application>Microsoft Office PowerPoint</Application>
  <PresentationFormat>Widescreen</PresentationFormat>
  <Paragraphs>139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Symbol</vt:lpstr>
      <vt:lpstr>Office Theme</vt:lpstr>
      <vt:lpstr>حصيلة عمل الرئاسة الموريتانية للاتحاد الإفريقي في الفترة من 17 فبراير2024 إلى 15 فبراير2025</vt:lpstr>
      <vt:lpstr>الظرفية والسياق العام للرئاسة الموريتانية</vt:lpstr>
      <vt:lpstr>الإطار المرجعي </vt:lpstr>
      <vt:lpstr>الأولويات ومجالات العمل </vt:lpstr>
      <vt:lpstr>السلم والأمن </vt:lpstr>
      <vt:lpstr>حضور إفريقيا على الصعيد العالمي </vt:lpstr>
      <vt:lpstr>تطوير الشراكات الاقتصادية </vt:lpstr>
      <vt:lpstr>التعليم </vt:lpstr>
      <vt:lpstr>التحول الطاقوي </vt:lpstr>
      <vt:lpstr>التغير المناخي </vt:lpstr>
      <vt:lpstr>التنمية المستدامة  </vt:lpstr>
      <vt:lpstr>الزراعة </vt:lpstr>
      <vt:lpstr>الإصلاح المؤسسي للاتحاد الإفريقي</vt:lpstr>
      <vt:lpstr>الخلاصة </vt:lpstr>
      <vt:lpstr>القمم العالمية  </vt:lpstr>
      <vt:lpstr>القمم الإفريقية </vt:lpstr>
      <vt:lpstr>أشكركم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Adnan Salem Cheibani</dc:creator>
  <cp:lastModifiedBy>Adnan Salem Cheibani</cp:lastModifiedBy>
  <cp:revision>8</cp:revision>
  <dcterms:created xsi:type="dcterms:W3CDTF">2025-02-16T14:48:29Z</dcterms:created>
  <dcterms:modified xsi:type="dcterms:W3CDTF">2025-02-16T22:18:56Z</dcterms:modified>
</cp:coreProperties>
</file>